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745FBF-16C0-40FC-BD06-AF75240B1347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E50A30B-AE2D-4B75-8814-46FAE0673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7525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ФИНАНСОВАЯ ПОДДЕРЖКА СУБЪЕКТОВ МАЛОГО И СРЕДНЕГО ПРЕДПРИНИМАТЕЛЬСТВА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на местном, областном и федеральном уровнях </a:t>
            </a:r>
            <a:br>
              <a:rPr lang="ru-RU" b="1" i="1" dirty="0" smtClean="0">
                <a:solidFill>
                  <a:schemeClr val="tx1"/>
                </a:solidFill>
              </a:rPr>
            </a:b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029200"/>
            <a:ext cx="6400800" cy="48803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626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496943" cy="39212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поддержки: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материальных затрат, понесенных при государственной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поддержки: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признанные в установленном порядке безработными, и граждане, признанные в установленном порядке безработными и прошедшие профессиональное обучение и дополнительное профессиональное образование по направлению органов службы занятости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оказания поддержки: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в ОКУ ЦЗН с заявлением и предоставление документов, подтверждающих регистрацию собственного дела и понесенные при регистрации затраты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1055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ЕДИНОВРЕМЕННАЯ ФИНАНСОВАЯ ПОМОЩЬ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76872"/>
            <a:ext cx="8640960" cy="43204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предоставление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СМСП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затрат на уплату процентов по кредитам;</a:t>
            </a:r>
            <a:endParaRPr lang="ru-RU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предоставление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СМСП на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затрат субъектов малого и среднего предпринимательства, связанных с приобретением оборудования в целях создания и (или) развития, и (или) модернизации производства товаров; 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предоставление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СМСП на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затрат по участию в международных, межрегиональных и областных </a:t>
            </a:r>
            <a:r>
              <a:rPr lang="ru-RU" sz="3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выставочно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-ярмарочных и </a:t>
            </a:r>
            <a:r>
              <a:rPr lang="ru-RU" sz="3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конгрессных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мероприятиях; 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предоставление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СМП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возмещение затрат по оплате участия в программах подготовки, переподготовки и повышения квалификации кадров для субъектов малого и среднего предпринимательства;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предоставление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СМСП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возмещение затрат по проведению специальной оценки по условиям труда;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предоставление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на возмещение выпадающих доходов, возникающих у автотранспортных предприятий, осуществляющих  перевозки пассажиров по пригородным муниципальным маршрутам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Финансовая поддержка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( в </a:t>
            </a:r>
            <a:r>
              <a:rPr lang="ru-RU" sz="2200" b="1" dirty="0">
                <a:solidFill>
                  <a:schemeClr val="tx1"/>
                </a:solidFill>
              </a:rPr>
              <a:t>рамках муниципальной программы </a:t>
            </a:r>
            <a:r>
              <a:rPr lang="ru-RU" sz="2200" b="1" dirty="0" err="1" smtClean="0">
                <a:solidFill>
                  <a:schemeClr val="tx1"/>
                </a:solidFill>
              </a:rPr>
              <a:t>Брединского</a:t>
            </a:r>
            <a:r>
              <a:rPr lang="ru-RU" sz="2200" b="1" dirty="0" smtClean="0">
                <a:solidFill>
                  <a:schemeClr val="tx1"/>
                </a:solidFill>
              </a:rPr>
              <a:t> муниципального района «Поддержка </a:t>
            </a:r>
            <a:r>
              <a:rPr lang="ru-RU" sz="2200" b="1" dirty="0">
                <a:solidFill>
                  <a:schemeClr val="tx1"/>
                </a:solidFill>
              </a:rPr>
              <a:t>и развитие  малого и среднего предпринимательства в </a:t>
            </a:r>
            <a:r>
              <a:rPr lang="ru-RU" sz="2200" b="1" dirty="0" err="1">
                <a:solidFill>
                  <a:schemeClr val="tx1"/>
                </a:solidFill>
              </a:rPr>
              <a:t>Брединском</a:t>
            </a:r>
            <a:r>
              <a:rPr lang="ru-RU" sz="2200" b="1" dirty="0">
                <a:solidFill>
                  <a:schemeClr val="tx1"/>
                </a:solidFill>
              </a:rPr>
              <a:t> муниципальном районе на 2015-2017 годы»: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68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Финансовая поддержка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(в рамках государственной </a:t>
            </a:r>
            <a:r>
              <a:rPr lang="ru-RU" sz="2200" b="1" dirty="0">
                <a:solidFill>
                  <a:schemeClr val="tx1"/>
                </a:solidFill>
              </a:rPr>
              <a:t>программы Челябинской области "Экономическое развитие и инновационная экономика Челябинской </a:t>
            </a:r>
            <a:r>
              <a:rPr lang="ru-RU" sz="2200" b="1" dirty="0" smtClean="0">
                <a:solidFill>
                  <a:schemeClr val="tx1"/>
                </a:solidFill>
              </a:rPr>
              <a:t>области« на </a:t>
            </a:r>
            <a:r>
              <a:rPr lang="ru-RU" sz="2200" b="1" dirty="0">
                <a:solidFill>
                  <a:schemeClr val="tx1"/>
                </a:solidFill>
              </a:rPr>
              <a:t>2016-2018 </a:t>
            </a:r>
            <a:r>
              <a:rPr lang="ru-RU" sz="2200" b="1" dirty="0" smtClean="0">
                <a:solidFill>
                  <a:schemeClr val="tx1"/>
                </a:solidFill>
              </a:rPr>
              <a:t>годы)</a:t>
            </a: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564904"/>
            <a:ext cx="3600400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и развитие малого и среднего предпринимательства в Челябинской области на 2016-2018 годы"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564904"/>
            <a:ext cx="388843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промышленности Челябинской области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2016-2018 годы»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123728" y="2060848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88224" y="2060848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2256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8522308"/>
              </p:ext>
            </p:extLst>
          </p:nvPr>
        </p:nvGraphicFramePr>
        <p:xfrm>
          <a:off x="395536" y="1412775"/>
          <a:ext cx="8352928" cy="4975891"/>
        </p:xfrm>
        <a:graphic>
          <a:graphicData uri="http://schemas.openxmlformats.org/drawingml/2006/table">
            <a:tbl>
              <a:tblPr firstRow="1" firstCol="1" bandRow="1"/>
              <a:tblGrid>
                <a:gridCol w="4996144"/>
                <a:gridCol w="1838070"/>
                <a:gridCol w="1518714"/>
              </a:tblGrid>
              <a:tr h="127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Предоставление субсидий субъектам малого и среднего предпринимательства на возмещение затрат на уплату процентов по кредитам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Предоставление субсидий субъектам малого и среднего предпринимательства на возмещение затрат на уплату первого взноса (аванса) по договорам лизинга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24 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2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Предоставление субсидий субъектам малого и среднего предпринимательства на возмещение затрат субъектов малого и среднего предпринимательства, связанных с приобретением оборудования в целях создания, и (или) развития, и (или) модернизации производства товаров (работ, услуг)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федеральный бюджет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24 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79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Предоставление субсидий субъектам малого и среднего предпринимательства на возмещение затрат по участию в международных и межрегиональных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выставочно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-ярмарочных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конгрессных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мероприятиях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бюджет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Предоставление субсидий субъектам малого предпринимательства, размещенным в бизнес-инкубаторах, на возмещение затрат по реализации предпринимательских проектов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 бюджет</a:t>
                      </a: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913" marR="459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/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Подпрограмма </a:t>
            </a: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>«Поддержка и развитие малого и среднего предпринимательства в Челябинской области на 2016-2018 </a:t>
            </a:r>
            <a:r>
              <a:rPr lang="ru-RU" sz="2200" b="1" dirty="0" smtClean="0">
                <a:solidFill>
                  <a:schemeClr val="tx1"/>
                </a:solidFill>
              </a:rPr>
              <a:t>годы»  в 2016 году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51819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0094559"/>
              </p:ext>
            </p:extLst>
          </p:nvPr>
        </p:nvGraphicFramePr>
        <p:xfrm>
          <a:off x="683569" y="2492896"/>
          <a:ext cx="7848872" cy="2592288"/>
        </p:xfrm>
        <a:graphic>
          <a:graphicData uri="http://schemas.openxmlformats.org/drawingml/2006/table">
            <a:tbl>
              <a:tblPr firstRow="1" firstCol="1" bandRow="1"/>
              <a:tblGrid>
                <a:gridCol w="3324483"/>
                <a:gridCol w="1816728"/>
                <a:gridCol w="2707661"/>
              </a:tblGrid>
              <a:tr h="2592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Субсидии юридическим лицам - субъектам деятельности в сфере промышленности на возмещение части затрат на реализацию инвестиционных проектов по модернизации и развитию промышленного производства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областной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 </a:t>
                      </a: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Подпрограмма </a:t>
            </a:r>
            <a:r>
              <a:rPr lang="ru-RU" sz="3100" b="1" dirty="0">
                <a:solidFill>
                  <a:schemeClr val="tx1"/>
                </a:solidFill>
              </a:rPr>
              <a:t/>
            </a:r>
            <a:br>
              <a:rPr lang="ru-RU" sz="3100" b="1" dirty="0">
                <a:solidFill>
                  <a:schemeClr val="tx1"/>
                </a:solidFill>
              </a:rPr>
            </a:br>
            <a:r>
              <a:rPr lang="ru-RU" sz="3100" b="1" dirty="0">
                <a:solidFill>
                  <a:schemeClr val="tx1"/>
                </a:solidFill>
              </a:rPr>
              <a:t>«Развитие промышленности Челябинской области </a:t>
            </a:r>
            <a:br>
              <a:rPr lang="ru-RU" sz="3100" b="1" dirty="0">
                <a:solidFill>
                  <a:schemeClr val="tx1"/>
                </a:solidFill>
              </a:rPr>
            </a:br>
            <a:r>
              <a:rPr lang="ru-RU" sz="3100" b="1" dirty="0">
                <a:solidFill>
                  <a:schemeClr val="tx1"/>
                </a:solidFill>
              </a:rPr>
              <a:t>на 2016-2018 годы</a:t>
            </a:r>
            <a:r>
              <a:rPr lang="ru-RU" sz="3100" b="1" dirty="0" smtClean="0">
                <a:solidFill>
                  <a:schemeClr val="tx1"/>
                </a:solidFill>
              </a:rPr>
              <a:t>» в 2016 году</a:t>
            </a:r>
            <a:r>
              <a:rPr lang="ru-RU" sz="3100" b="1" dirty="0">
                <a:solidFill>
                  <a:schemeClr val="tx1"/>
                </a:solidFill>
              </a:rPr>
              <a:t/>
            </a:r>
            <a:br>
              <a:rPr lang="ru-RU" sz="3100" b="1" dirty="0">
                <a:solidFill>
                  <a:schemeClr val="tx1"/>
                </a:solidFill>
              </a:rPr>
            </a:br>
            <a:endParaRPr lang="ru-RU" sz="3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28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Финансовая поддержка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(в рамках государственной </a:t>
            </a:r>
            <a:r>
              <a:rPr lang="ru-RU" sz="2000" b="1" dirty="0">
                <a:solidFill>
                  <a:schemeClr val="tx1"/>
                </a:solidFill>
              </a:rPr>
              <a:t>программы «Развитие сельского хозяйства в Челябинской области на 2016 – 2020 годы»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72816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одпрограмма  «Развитие </a:t>
            </a:r>
            <a:r>
              <a:rPr lang="ru-RU" b="1" dirty="0" err="1" smtClean="0">
                <a:solidFill>
                  <a:schemeClr val="tx1"/>
                </a:solidFill>
              </a:rPr>
              <a:t>подотрасли</a:t>
            </a:r>
            <a:r>
              <a:rPr lang="ru-RU" b="1" dirty="0" smtClean="0">
                <a:solidFill>
                  <a:schemeClr val="tx1"/>
                </a:solidFill>
              </a:rPr>
              <a:t> растениеводства, переработки и реализации продукции растениеводства»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одпрограмма  «Развитие овощеводства открытого и защищенного грунта и семенного картофелеводства на 2016 - 2020 годы»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одпрограмма  «Поддержка племенного дела, селекции и семеноводства в Челябинской области в период 2016 − 2020 годов»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293096"/>
            <a:ext cx="75608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одпрограмма  «Развитие </a:t>
            </a:r>
            <a:r>
              <a:rPr lang="ru-RU" b="1" dirty="0" err="1" smtClean="0">
                <a:solidFill>
                  <a:schemeClr val="tx1"/>
                </a:solidFill>
              </a:rPr>
              <a:t>подотрасли</a:t>
            </a:r>
            <a:r>
              <a:rPr lang="ru-RU" b="1" dirty="0" smtClean="0">
                <a:solidFill>
                  <a:schemeClr val="tx1"/>
                </a:solidFill>
              </a:rPr>
              <a:t> животноводства, переработки и реализации продукции животноводства»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5085184"/>
            <a:ext cx="75608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одпрограмма  «Поддержка малых форм хозяйствования»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949280"/>
            <a:ext cx="75608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одпрограмма  «Развитие товарной </a:t>
            </a:r>
            <a:r>
              <a:rPr lang="ru-RU" b="1" dirty="0" err="1" smtClean="0">
                <a:solidFill>
                  <a:schemeClr val="tx1"/>
                </a:solidFill>
              </a:rPr>
              <a:t>аквакультуры</a:t>
            </a:r>
            <a:r>
              <a:rPr lang="ru-RU" b="1" dirty="0" smtClean="0">
                <a:solidFill>
                  <a:schemeClr val="tx1"/>
                </a:solidFill>
              </a:rPr>
              <a:t> (товарного рыбоводства) в Челябинской области на 2016 - 2020 годы»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77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</TotalTime>
  <Words>475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ФИНАНСОВАЯ ПОДДЕРЖКА СУБЪЕКТОВ МАЛОГО И СРЕДНЕГО ПРЕДПРИНИМАТЕЛЬСТВА  на местном, областном и федеральном уровнях  </vt:lpstr>
      <vt:lpstr>ЕДИНОВРЕМЕННАЯ ФИНАНСОВАЯ ПОМОЩЬ </vt:lpstr>
      <vt:lpstr> Финансовая поддержка  ( в рамках муниципальной программы Брединского муниципального района «Поддержка и развитие  малого и среднего предпринимательства в Брединском муниципальном районе на 2015-2017 годы»: </vt:lpstr>
      <vt:lpstr>  Финансовая поддержка  (в рамках государственной программы Челябинской области "Экономическое развитие и инновационная экономика Челябинской области« на 2016-2018 годы)  </vt:lpstr>
      <vt:lpstr> Подпрограмма  «Поддержка и развитие малого и среднего предпринимательства в Челябинской области на 2016-2018 годы»  в 2016 году </vt:lpstr>
      <vt:lpstr> Подпрограмма  «Развитие промышленности Челябинской области  на 2016-2018 годы» в 2016 году </vt:lpstr>
      <vt:lpstr>Финансовая поддержка  (в рамках государственной программы «Развитие сельского хозяйства в Челябинской области на 2016 – 2020 годы»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ПОДДЕРЖКА СУБЪЕКТОВ МАЛОГО И СРЕДНЕГО ПРЕДПРИНИМАТЕЛЬСТВА  на местном, областном и федеральном уровнях</dc:title>
  <dc:creator>19</dc:creator>
  <cp:lastModifiedBy>Пользователь Windows</cp:lastModifiedBy>
  <cp:revision>8</cp:revision>
  <dcterms:created xsi:type="dcterms:W3CDTF">2016-03-23T05:03:24Z</dcterms:created>
  <dcterms:modified xsi:type="dcterms:W3CDTF">2018-03-26T08:42:48Z</dcterms:modified>
</cp:coreProperties>
</file>